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6858000" cx="9144000"/>
  <p:notesSz cx="6858000" cy="9144000"/>
  <p:embeddedFontLst>
    <p:embeddedFont>
      <p:font typeface="Century Schoolbook"/>
      <p:regular r:id="rId50"/>
      <p:bold r:id="rId51"/>
      <p:italic r:id="rId52"/>
      <p:boldItalic r:id="rId53"/>
    </p:embeddedFont>
    <p:embeddedFont>
      <p:font typeface="Oswald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enturySchoolbook-bold.fntdata"/><Relationship Id="rId50" Type="http://schemas.openxmlformats.org/officeDocument/2006/relationships/font" Target="fonts/CenturySchoolbook-regular.fntdata"/><Relationship Id="rId53" Type="http://schemas.openxmlformats.org/officeDocument/2006/relationships/font" Target="fonts/CenturySchoolbook-boldItalic.fntdata"/><Relationship Id="rId52" Type="http://schemas.openxmlformats.org/officeDocument/2006/relationships/font" Target="fonts/CenturySchoolbook-italic.fntdata"/><Relationship Id="rId11" Type="http://schemas.openxmlformats.org/officeDocument/2006/relationships/slide" Target="slides/slide6.xml"/><Relationship Id="rId55" Type="http://schemas.openxmlformats.org/officeDocument/2006/relationships/font" Target="fonts/Oswald-bold.fntdata"/><Relationship Id="rId10" Type="http://schemas.openxmlformats.org/officeDocument/2006/relationships/slide" Target="slides/slide5.xml"/><Relationship Id="rId54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9" name="Google Shape;1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a485299d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a485299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2286000" y="3124200"/>
            <a:ext cx="6172200" cy="1894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286000" y="5003322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 rot="5400000">
            <a:off x="7764621" y="1174097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 rot="5400000">
            <a:off x="7077269" y="4181669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FFD8CC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FFD8CC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26" name="Google Shape;26;p2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54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2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2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2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568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2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2"/>
          <p:cNvCxnSpPr/>
          <p:nvPr/>
        </p:nvCxnSpPr>
        <p:spPr>
          <a:xfrm>
            <a:off x="9113856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2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1309632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1664208" y="5788152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1325544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" type="body"/>
          </p:nvPr>
        </p:nvSpPr>
        <p:spPr>
          <a:xfrm rot="5400000">
            <a:off x="1754124" y="303276"/>
            <a:ext cx="4873752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/>
          <p:nvPr>
            <p:ph type="title"/>
          </p:nvPr>
        </p:nvSpPr>
        <p:spPr>
          <a:xfrm rot="5400000">
            <a:off x="4541837" y="2362202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2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2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2286000" y="2895600"/>
            <a:ext cx="6172200" cy="20535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Schoolbook"/>
              <a:buNone/>
              <a:defRPr b="1" sz="3000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2286000" y="5010150"/>
            <a:ext cx="6172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96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952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 rot="5400000">
            <a:off x="7763256" y="1170432"/>
            <a:ext cx="228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 rot="5400000">
            <a:off x="7077456" y="4178808"/>
            <a:ext cx="36576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/>
          <p:nvPr/>
        </p:nvSpPr>
        <p:spPr>
          <a:xfrm>
            <a:off x="381000" y="0"/>
            <a:ext cx="609600" cy="6858000"/>
          </a:xfrm>
          <a:prstGeom prst="rect">
            <a:avLst/>
          </a:prstGeom>
          <a:solidFill>
            <a:srgbClr val="FEC2AC">
              <a:alpha val="5333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276336" y="0"/>
            <a:ext cx="104664" cy="6858000"/>
          </a:xfrm>
          <a:prstGeom prst="rect">
            <a:avLst/>
          </a:prstGeom>
          <a:solidFill>
            <a:srgbClr val="FFD8CC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990600" y="0"/>
            <a:ext cx="181872" cy="6858000"/>
          </a:xfrm>
          <a:prstGeom prst="rect">
            <a:avLst/>
          </a:prstGeom>
          <a:solidFill>
            <a:srgbClr val="FFD8CC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1141320" y="0"/>
            <a:ext cx="230280" cy="6858000"/>
          </a:xfrm>
          <a:prstGeom prst="rect">
            <a:avLst/>
          </a:prstGeom>
          <a:solidFill>
            <a:srgbClr val="FFEDE7">
              <a:alpha val="7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54" name="Google Shape;54;p4"/>
          <p:cNvCxnSpPr/>
          <p:nvPr/>
        </p:nvCxnSpPr>
        <p:spPr>
          <a:xfrm>
            <a:off x="106344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EC2AC">
                <a:alpha val="7254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" name="Google Shape;55;p4"/>
          <p:cNvCxnSpPr/>
          <p:nvPr/>
        </p:nvCxnSpPr>
        <p:spPr>
          <a:xfrm>
            <a:off x="914400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FEDE7">
                <a:alpha val="8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4"/>
          <p:cNvCxnSpPr/>
          <p:nvPr/>
        </p:nvCxnSpPr>
        <p:spPr>
          <a:xfrm>
            <a:off x="854112" y="0"/>
            <a:ext cx="0" cy="6858000"/>
          </a:xfrm>
          <a:prstGeom prst="straightConnector1">
            <a:avLst/>
          </a:prstGeom>
          <a:noFill/>
          <a:ln cap="flat" cmpd="sng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4"/>
          <p:cNvCxnSpPr/>
          <p:nvPr/>
        </p:nvCxnSpPr>
        <p:spPr>
          <a:xfrm>
            <a:off x="1726640" y="0"/>
            <a:ext cx="0" cy="6858000"/>
          </a:xfrm>
          <a:prstGeom prst="straightConnector1">
            <a:avLst/>
          </a:prstGeom>
          <a:noFill/>
          <a:ln cap="flat" cmpd="sng" w="28575">
            <a:solidFill>
              <a:srgbClr val="FEC2AC">
                <a:alpha val="81568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4"/>
          <p:cNvCxnSpPr/>
          <p:nvPr/>
        </p:nvCxnSpPr>
        <p:spPr>
          <a:xfrm>
            <a:off x="10668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" name="Google Shape;59;p4"/>
          <p:cNvSpPr/>
          <p:nvPr/>
        </p:nvSpPr>
        <p:spPr>
          <a:xfrm>
            <a:off x="1219200" y="0"/>
            <a:ext cx="76200" cy="6858000"/>
          </a:xfrm>
          <a:prstGeom prst="rect">
            <a:avLst/>
          </a:prstGeom>
          <a:solidFill>
            <a:srgbClr val="FEC2AC">
              <a:alpha val="5058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324704" y="4866752"/>
            <a:ext cx="641424" cy="6414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1091080" y="5500632"/>
            <a:ext cx="137160" cy="1371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3" name="Google Shape;63;p4"/>
          <p:cNvSpPr/>
          <p:nvPr/>
        </p:nvSpPr>
        <p:spPr>
          <a:xfrm>
            <a:off x="1664208" y="5791200"/>
            <a:ext cx="27432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879040" y="4479888"/>
            <a:ext cx="365760" cy="3657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65" name="Google Shape;65;p4"/>
          <p:cNvCxnSpPr/>
          <p:nvPr/>
        </p:nvCxnSpPr>
        <p:spPr>
          <a:xfrm>
            <a:off x="9097944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1340616" y="4928702"/>
            <a:ext cx="609600" cy="517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457200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idx="2" type="body"/>
          </p:nvPr>
        </p:nvSpPr>
        <p:spPr>
          <a:xfrm>
            <a:off x="4270248" y="1600200"/>
            <a:ext cx="36576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457200" y="273050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457200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"/>
          <p:cNvSpPr txBox="1"/>
          <p:nvPr>
            <p:ph idx="2" type="body"/>
          </p:nvPr>
        </p:nvSpPr>
        <p:spPr>
          <a:xfrm>
            <a:off x="4371975" y="2362200"/>
            <a:ext cx="3657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6"/>
          <p:cNvSpPr/>
          <p:nvPr>
            <p:ph idx="3" type="body"/>
          </p:nvPr>
        </p:nvSpPr>
        <p:spPr>
          <a:xfrm>
            <a:off x="4572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6"/>
          <p:cNvSpPr/>
          <p:nvPr>
            <p:ph idx="4" type="body"/>
          </p:nvPr>
        </p:nvSpPr>
        <p:spPr>
          <a:xfrm>
            <a:off x="43434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9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54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9"/>
          <p:cNvSpPr txBox="1"/>
          <p:nvPr>
            <p:ph type="title"/>
          </p:nvPr>
        </p:nvSpPr>
        <p:spPr>
          <a:xfrm rot="5400000">
            <a:off x="3371850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b="1" sz="2000" cap="small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" type="body"/>
          </p:nvPr>
        </p:nvSpPr>
        <p:spPr>
          <a:xfrm>
            <a:off x="6812280" y="274320"/>
            <a:ext cx="1527048" cy="4983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12"/>
              <a:buNone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96" name="Google Shape;96;p9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9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9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9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00" name="Google Shape;100;p9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9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2" name="Google Shape;102;p9"/>
          <p:cNvSpPr txBox="1"/>
          <p:nvPr>
            <p:ph idx="2" type="body"/>
          </p:nvPr>
        </p:nvSpPr>
        <p:spPr>
          <a:xfrm>
            <a:off x="304800" y="274320"/>
            <a:ext cx="5638800" cy="6327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?"/>
              <a:defRPr/>
            </a:lvl1pPr>
            <a:lvl2pPr indent="-32004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3pPr>
            <a:lvl4pPr indent="-29718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?"/>
              <a:defRPr/>
            </a:lvl4pPr>
            <a:lvl5pPr indent="-306323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9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0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0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" name="Google Shape;109;p10"/>
          <p:cNvSpPr txBox="1"/>
          <p:nvPr>
            <p:ph type="title"/>
          </p:nvPr>
        </p:nvSpPr>
        <p:spPr>
          <a:xfrm rot="5400000">
            <a:off x="3350133" y="3200400"/>
            <a:ext cx="630936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0"/>
          <p:cNvSpPr/>
          <p:nvPr>
            <p:ph idx="2" type="pic"/>
          </p:nvPr>
        </p:nvSpPr>
        <p:spPr>
          <a:xfrm>
            <a:off x="0" y="0"/>
            <a:ext cx="61722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E7530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BC9E9"/>
              </a:buClr>
              <a:buSzPts val="1088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EC2AC"/>
              </a:buClr>
              <a:buSzPts val="840"/>
              <a:buFont typeface="Noto Sans Symbols"/>
              <a:buChar char="⚪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E7530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6765798" y="264795"/>
            <a:ext cx="1524000" cy="4956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840"/>
              <a:buFont typeface="Century Schoolbook"/>
              <a:buNone/>
              <a:defRPr sz="1200"/>
            </a:lvl1pPr>
            <a:lvl2pPr indent="-28956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60"/>
              <a:buChar char="⚫"/>
              <a:defRPr sz="1200"/>
            </a:lvl2pPr>
            <a:lvl3pPr indent="-2667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?"/>
              <a:defRPr sz="1000"/>
            </a:lvl3pPr>
            <a:lvl4pPr indent="-262889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540"/>
              <a:buChar char="?"/>
              <a:defRPr sz="900"/>
            </a:lvl4pPr>
            <a:lvl5pPr indent="-267461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612"/>
              <a:buChar char="⚫"/>
              <a:defRPr sz="9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12" name="Google Shape;112;p10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" name="Google Shape;113;p10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14" name="Google Shape;114;p10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10"/>
          <p:cNvCxnSpPr/>
          <p:nvPr/>
        </p:nvCxnSpPr>
        <p:spPr>
          <a:xfrm>
            <a:off x="62484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10"/>
          <p:cNvCxnSpPr/>
          <p:nvPr/>
        </p:nvCxnSpPr>
        <p:spPr>
          <a:xfrm>
            <a:off x="6192296" y="0"/>
            <a:ext cx="0" cy="6858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10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0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8763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rgbClr val="FEC2AC">
                <a:alpha val="9254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🞆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DE7530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BC9E9"/>
              </a:buClr>
              <a:buSzPts val="1088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EC2AC"/>
              </a:buClr>
              <a:buSzPts val="840"/>
              <a:buFont typeface="Noto Sans Symbols"/>
              <a:buChar char="⚪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DE7530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11" name="Google Shape;11;p1"/>
          <p:cNvCxnSpPr/>
          <p:nvPr/>
        </p:nvCxnSpPr>
        <p:spPr>
          <a:xfrm>
            <a:off x="76200" y="0"/>
            <a:ext cx="0" cy="6858000"/>
          </a:xfrm>
          <a:prstGeom prst="straightConnector1">
            <a:avLst/>
          </a:prstGeom>
          <a:noFill/>
          <a:ln cap="flat" cmpd="thickThin" w="57150">
            <a:solidFill>
              <a:srgbClr val="FEC2A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1"/>
          <p:cNvCxnSpPr/>
          <p:nvPr/>
        </p:nvCxnSpPr>
        <p:spPr>
          <a:xfrm>
            <a:off x="8991600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EC2AC">
              <a:alpha val="8627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8915400" y="0"/>
            <a:ext cx="0" cy="685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ctrTitle"/>
          </p:nvPr>
        </p:nvSpPr>
        <p:spPr>
          <a:xfrm>
            <a:off x="2366950" y="2357400"/>
            <a:ext cx="5862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 sz="6000">
                <a:latin typeface="Oswald"/>
                <a:ea typeface="Oswald"/>
                <a:cs typeface="Oswald"/>
                <a:sym typeface="Oswald"/>
              </a:rPr>
              <a:t>KUBERNETES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Worker Node Components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Kubelet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Prime node agent runs on each WN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Periodically checks the health of the containers in a pod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Looks into the pod spec that submitted to the API server on KM and ensures that containers described in that pods spec are running and healthy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If found any issues with running pods then it will restart the pod in the same node</a:t>
            </a:r>
            <a:endParaRPr/>
          </a:p>
          <a:p>
            <a:pPr indent="-11430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None/>
            </a:pPr>
            <a:r>
              <a:t/>
            </a:r>
            <a:endParaRPr/>
          </a:p>
          <a:p>
            <a:pPr indent="-11430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None/>
            </a:pPr>
            <a:r>
              <a:t/>
            </a:r>
            <a:endParaRPr/>
          </a:p>
          <a:p>
            <a:pPr indent="0" lvl="3" marL="1005839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None/>
            </a:pPr>
            <a:r>
              <a:t/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Worker Node Components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Kube - Proxy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Responsible for maintaining the internet network configuration 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Runs in each node for load distribution among the pods and makes services available to the external host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It uses iptable rules or round robin to forward requests to the correct containers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Pod and Container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A pod is a deployment unit in the K8S with a single IP address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Act as a wrapper around containers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Container provide run-time environment for an application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Pods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3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60"/>
              <a:buChar char="●"/>
            </a:pPr>
            <a:r>
              <a:rPr lang="en-US"/>
              <a:t>A pod is a deployment unit in the K8S with a single IP address</a:t>
            </a:r>
            <a:endParaRPr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 sz="1800"/>
              <a:t>Pod Deployment</a:t>
            </a:r>
            <a:endParaRPr sz="1800"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 sz="1800"/>
              <a:t>Write manifest file</a:t>
            </a:r>
            <a:endParaRPr sz="1800"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 sz="1800"/>
              <a:t>Manifest file consist of container images</a:t>
            </a:r>
            <a:endParaRPr sz="1800"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 sz="1800"/>
              <a:t>Submit manifest file to API server</a:t>
            </a:r>
            <a:endParaRPr sz="1800"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 sz="1800"/>
              <a:t>API server and scheduler will decide and deploy these pods on worker node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6764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Pods</a:t>
            </a:r>
            <a:endParaRPr/>
          </a:p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457200" y="1600200"/>
            <a:ext cx="74676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Pod Deployment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85873"/>
            <a:ext cx="7543800" cy="427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Pods</a:t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Pod Networking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25" y="2034950"/>
            <a:ext cx="7535575" cy="38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Pods	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Pod Lifecycle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214" y="2286000"/>
            <a:ext cx="7802336" cy="4369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Pods		</a:t>
            </a:r>
            <a:endParaRPr/>
          </a:p>
        </p:txBody>
      </p:sp>
      <p:sp>
        <p:nvSpPr>
          <p:cNvPr id="229" name="Google Shape;229;p28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Pod Config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319723"/>
            <a:ext cx="8001000" cy="375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Replication controller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Ensures that a specified number of pods are running at any time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If there are excess Pods, they get killed and vice versa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New pods are launched when they get failed, get deleted or terminated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ts val="1680"/>
              <a:buChar char="●"/>
            </a:pPr>
            <a:r>
              <a:rPr lang="en-US">
                <a:solidFill>
                  <a:srgbClr val="000000"/>
                </a:solidFill>
              </a:rPr>
              <a:t>Replication controller and Pods are associated with “labels”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ts val="1680"/>
              <a:buChar char="●"/>
            </a:pPr>
            <a:r>
              <a:rPr lang="en-US">
                <a:solidFill>
                  <a:srgbClr val="000000"/>
                </a:solidFill>
              </a:rPr>
              <a:t>Creating a rc with count of  1 ensures that a pod is always available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ts val="168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ReplicaSet		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Ensures that a specified number of pods are running at any time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If there are excess Pods, they get killed and vice versa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New pods are launched when they get failed, get deleted or terminated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ts val="1680"/>
              <a:buChar char="●"/>
            </a:pPr>
            <a:r>
              <a:rPr lang="en-US">
                <a:solidFill>
                  <a:srgbClr val="000000"/>
                </a:solidFill>
              </a:rPr>
              <a:t>Replication controller and Pods are associated with “labels”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Replication controller vs Replica set	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ReplicaSet is a Next-generation Replication Controller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Selectors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ReplicaSet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Supports Set-based selectors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Replication Controller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Supports equality-based</a:t>
            </a:r>
            <a:endParaRPr/>
          </a:p>
          <a:p>
            <a:pPr indent="0" lvl="2" marL="7315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rPr lang="en-US"/>
              <a:t> selectors</a:t>
            </a:r>
            <a:endParaRPr/>
          </a:p>
          <a:p>
            <a:pPr indent="0" lvl="2" marL="7315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6764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2" marL="7315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816927"/>
            <a:ext cx="3886200" cy="2185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Introduction to Kubernetes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Kubernetes Architecture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Pods in Kubernetes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Controllers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Services</a:t>
            </a:r>
            <a:endParaRPr/>
          </a:p>
          <a:p>
            <a:pPr indent="-27432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Demo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Replication controller vs Replica set	</a:t>
            </a:r>
            <a:endParaRPr/>
          </a:p>
        </p:txBody>
      </p:sp>
      <p:pic>
        <p:nvPicPr>
          <p:cNvPr id="255" name="Google Shape;255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92794"/>
            <a:ext cx="7467600" cy="428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Replication controller vs Replica set	</a:t>
            </a:r>
            <a:endParaRPr/>
          </a:p>
        </p:txBody>
      </p:sp>
      <p:sp>
        <p:nvSpPr>
          <p:cNvPr id="261" name="Google Shape;261;p33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Where to use what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09800"/>
            <a:ext cx="7391399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deployments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457200" y="1600200"/>
            <a:ext cx="7467600" cy="48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Scenario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3657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rPr lang="en-US"/>
              <a:t>Imagine you are upgrading an application from version v1 to version v2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/>
              <a:t>Upgrade with zero downtime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/>
              <a:t>Upgrade sequentially, one after another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/>
              <a:t>Pause and Resume upgrade process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lang="en-US"/>
              <a:t>Rollback upgrade to previous normal stable release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deployments</a:t>
            </a:r>
            <a:endParaRPr/>
          </a:p>
        </p:txBody>
      </p:sp>
      <p:sp>
        <p:nvSpPr>
          <p:cNvPr id="280" name="Google Shape;280;p36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What is deployments?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It is just a controller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It all about updates and rollback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RS does not provide this upgrade and downgrade feature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3276599"/>
            <a:ext cx="4343400" cy="332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Deployment Types	</a:t>
            </a:r>
            <a:endParaRPr/>
          </a:p>
        </p:txBody>
      </p:sp>
      <p:sp>
        <p:nvSpPr>
          <p:cNvPr id="287" name="Google Shape;287;p37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ourier New"/>
              <a:buChar char="●"/>
            </a:pPr>
            <a:r>
              <a:rPr lang="en-US"/>
              <a:t>Recreate: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○"/>
            </a:pPr>
            <a:r>
              <a:rPr lang="en-US"/>
              <a:t>First shut down version v1 then start deploying version v2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○"/>
            </a:pPr>
            <a:r>
              <a:rPr lang="en-US"/>
              <a:t>Downtime is always there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ourier New"/>
              <a:buChar char="●"/>
            </a:pPr>
            <a:r>
              <a:rPr lang="en-US"/>
              <a:t>Rolling-Update: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○"/>
            </a:pPr>
            <a:r>
              <a:rPr lang="en-US"/>
              <a:t>Slowly roll out the version of an application by replacing instances one after the other until all the instances successfully rolled out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Font typeface="Courier New"/>
              <a:buChar char="●"/>
            </a:pPr>
            <a:r>
              <a:rPr lang="en-US"/>
              <a:t>Canary: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○"/>
            </a:pPr>
            <a:r>
              <a:rPr lang="en-US"/>
              <a:t>Consist of gradually shifting production traffic from v1 to v2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Deployment Types	</a:t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Blue/Green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Version v2 which is green id deployed along with the side version v1 which is blue with exactly same amount of instances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After testing new version with all the requests, the traffic gets switched from v1 to v2 at load balancer level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</a:pPr>
            <a:r>
              <a:rPr lang="en-US"/>
              <a:t>Imagine, you have been asked to deploy web app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o"/>
            </a:pPr>
            <a:r>
              <a:rPr lang="en-US"/>
              <a:t>How does this front end web app is exposed to the outside world?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o"/>
            </a:pPr>
            <a:r>
              <a:rPr lang="en-US"/>
              <a:t>How do front end web app is connected to backend DB?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Font typeface="Courier New"/>
              <a:buChar char="o"/>
            </a:pPr>
            <a:r>
              <a:rPr lang="en-US"/>
              <a:t>How do we resolve Pod IP changes, when they die?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Services	</a:t>
            </a:r>
            <a:endParaRPr/>
          </a:p>
        </p:txBody>
      </p:sp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Why we need a Service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Is it possible to have permanent IP addresses?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How do various components connect and communicate?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How do applications are exposed to outside world?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E8637"/>
              </a:buClr>
              <a:buSzPts val="1260"/>
              <a:buChar char="●"/>
            </a:pPr>
            <a:r>
              <a:rPr lang="en-US">
                <a:solidFill>
                  <a:srgbClr val="000000"/>
                </a:solidFill>
              </a:rPr>
              <a:t>What is a Service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8637"/>
              </a:buClr>
              <a:buSzPts val="1440"/>
              <a:buChar char="○"/>
            </a:pPr>
            <a:r>
              <a:rPr lang="en-US">
                <a:solidFill>
                  <a:srgbClr val="000000"/>
                </a:solidFill>
              </a:rPr>
              <a:t>It is a way of grouping of pods that are running on the cluster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8637"/>
              </a:buClr>
              <a:buSzPts val="1440"/>
              <a:buChar char="○"/>
            </a:pPr>
            <a:r>
              <a:rPr lang="en-US">
                <a:solidFill>
                  <a:srgbClr val="000000"/>
                </a:solidFill>
              </a:rPr>
              <a:t>Features</a:t>
            </a:r>
            <a:endParaRPr/>
          </a:p>
          <a:p>
            <a:pPr indent="-29718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8637"/>
              </a:buClr>
              <a:buSzPts val="1080"/>
              <a:buChar char="■"/>
            </a:pPr>
            <a:r>
              <a:rPr lang="en-US">
                <a:solidFill>
                  <a:srgbClr val="000000"/>
                </a:solidFill>
              </a:rPr>
              <a:t>Load balancing</a:t>
            </a:r>
            <a:endParaRPr/>
          </a:p>
          <a:p>
            <a:pPr indent="-29718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8637"/>
              </a:buClr>
              <a:buSzPts val="1080"/>
              <a:buChar char="■"/>
            </a:pPr>
            <a:r>
              <a:rPr lang="en-US">
                <a:solidFill>
                  <a:srgbClr val="000000"/>
                </a:solidFill>
              </a:rPr>
              <a:t>Service discovery between applications</a:t>
            </a:r>
            <a:endParaRPr/>
          </a:p>
          <a:p>
            <a:pPr indent="-2286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8637"/>
              </a:buClr>
              <a:buSzPts val="108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1" marL="36576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Services</a:t>
            </a:r>
            <a:endParaRPr/>
          </a:p>
        </p:txBody>
      </p:sp>
      <p:pic>
        <p:nvPicPr>
          <p:cNvPr id="311" name="Google Shape;311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807" y="1600200"/>
            <a:ext cx="4375200" cy="4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Introduction to Kubernetes	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What is Kubernetes?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Kubernetes is an open-source system for automating deployment, scaling the management of containerized applications.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Why Kubernetes comes into the picture?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Issues with container: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		Scaling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		Communication between containers</a:t>
            </a:r>
            <a:endParaRPr/>
          </a:p>
          <a:p>
            <a:pPr indent="0" lvl="1" marL="36576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rPr lang="en-US"/>
              <a:t>		Traffic distribution</a:t>
            </a:r>
            <a:endParaRPr/>
          </a:p>
          <a:p>
            <a:pPr indent="-167640" lvl="0" marL="27432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Type of Services		</a:t>
            </a:r>
            <a:endParaRPr/>
          </a:p>
        </p:txBody>
      </p:sp>
      <p:pic>
        <p:nvPicPr>
          <p:cNvPr id="317" name="Google Shape;31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14217"/>
            <a:ext cx="7467600" cy="384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Imagine that, you have deployed your web app on to Kubernetes cluster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Now, you need to expose it outside the world on the internet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NodePort Service</a:t>
            </a:r>
            <a:endParaRPr/>
          </a:p>
        </p:txBody>
      </p:sp>
      <p:sp>
        <p:nvSpPr>
          <p:cNvPr id="329" name="Google Shape;329;p44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Why we need NodePort?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What if pod dies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No connectivity between users and pod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330" name="Google Shape;33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3429000"/>
            <a:ext cx="307657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NodePort Service</a:t>
            </a:r>
            <a:endParaRPr/>
          </a:p>
        </p:txBody>
      </p:sp>
      <p:pic>
        <p:nvPicPr>
          <p:cNvPr id="336" name="Google Shape;336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5212" y="1600200"/>
            <a:ext cx="5931575" cy="48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6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NodePort Service</a:t>
            </a:r>
            <a:endParaRPr/>
          </a:p>
        </p:txBody>
      </p:sp>
      <p:sp>
        <p:nvSpPr>
          <p:cNvPr id="342" name="Google Shape;342;p46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NodePort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Port on a node where pod is running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Port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Port on service itself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TargetPort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Port on actual pod where web app is running</a:t>
            </a:r>
            <a:endParaRPr/>
          </a:p>
          <a:p>
            <a:pPr indent="-32004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○"/>
            </a:pPr>
            <a:r>
              <a:rPr lang="en-US"/>
              <a:t>Typically Service port and target port will be same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NodePort Service</a:t>
            </a:r>
            <a:endParaRPr/>
          </a:p>
        </p:txBody>
      </p:sp>
      <p:pic>
        <p:nvPicPr>
          <p:cNvPr id="348" name="Google Shape;348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92246"/>
            <a:ext cx="7467600" cy="408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Scenario</a:t>
            </a:r>
            <a:endParaRPr/>
          </a:p>
        </p:txBody>
      </p:sp>
      <p:sp>
        <p:nvSpPr>
          <p:cNvPr id="354" name="Google Shape;354;p48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Imagine that, using NodePort service type you exposed your web app to outside the world on the internet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Which node IP and nodePort will you provide to end users?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Load Balancer</a:t>
            </a:r>
            <a:r>
              <a:rPr lang="en-US"/>
              <a:t> service	</a:t>
            </a:r>
            <a:endParaRPr/>
          </a:p>
        </p:txBody>
      </p:sp>
      <p:sp>
        <p:nvSpPr>
          <p:cNvPr id="360" name="Google Shape;360;p49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Why we need </a:t>
            </a:r>
            <a:r>
              <a:rPr lang="en-US"/>
              <a:t>Load Balancer</a:t>
            </a:r>
            <a:r>
              <a:rPr lang="en-US"/>
              <a:t> Service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Load Balancer</a:t>
            </a:r>
            <a:r>
              <a:rPr lang="en-US"/>
              <a:t> service	</a:t>
            </a:r>
            <a:endParaRPr/>
          </a:p>
        </p:txBody>
      </p:sp>
      <p:pic>
        <p:nvPicPr>
          <p:cNvPr id="366" name="Google Shape;366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3422"/>
            <a:ext cx="7467600" cy="410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Load Balancer</a:t>
            </a:r>
            <a:r>
              <a:rPr lang="en-US"/>
              <a:t> service	</a:t>
            </a:r>
            <a:endParaRPr/>
          </a:p>
        </p:txBody>
      </p:sp>
      <p:sp>
        <p:nvSpPr>
          <p:cNvPr id="372" name="Google Shape;372;p51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It is a standard goto solution to expose your application on to the internet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If you create service of type LB in AWS, Azure etc. it will create the public IP address that we can  use to access your application publicly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Introduction to Kubernetes	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Features: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Self Healing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Load Balancing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Scaling and Descaling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Rollback and Rollout </a:t>
            </a:r>
            <a:endParaRPr/>
          </a:p>
          <a:p>
            <a:pPr indent="-16764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Load Balancer</a:t>
            </a:r>
            <a:r>
              <a:rPr lang="en-US"/>
              <a:t> service</a:t>
            </a:r>
            <a:endParaRPr/>
          </a:p>
        </p:txBody>
      </p:sp>
      <p:pic>
        <p:nvPicPr>
          <p:cNvPr id="378" name="Google Shape;378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82557"/>
            <a:ext cx="7467600" cy="410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Load Balancer</a:t>
            </a:r>
            <a:r>
              <a:rPr lang="en-US"/>
              <a:t> service</a:t>
            </a:r>
            <a:endParaRPr/>
          </a:p>
        </p:txBody>
      </p:sp>
      <p:pic>
        <p:nvPicPr>
          <p:cNvPr id="384" name="Google Shape;384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958315"/>
            <a:ext cx="7467600" cy="4157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Scenario</a:t>
            </a:r>
            <a:r>
              <a:rPr lang="en-US"/>
              <a:t> </a:t>
            </a:r>
            <a:endParaRPr/>
          </a:p>
        </p:txBody>
      </p:sp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Imagine that, you need to deploy one full fledge app which consists of frontend application and backed database</a:t>
            </a:r>
            <a:endParaRPr/>
          </a:p>
          <a:p>
            <a:pPr indent="-30861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</a:pPr>
            <a:r>
              <a:rPr lang="en-US"/>
              <a:t>How can we restrict access of backend </a:t>
            </a:r>
            <a:r>
              <a:rPr lang="en-US"/>
              <a:t>database</a:t>
            </a:r>
            <a:r>
              <a:rPr lang="en-US"/>
              <a:t> to only within the kubernetes cluster?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5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ClusterIp Service</a:t>
            </a:r>
            <a:endParaRPr/>
          </a:p>
        </p:txBody>
      </p:sp>
      <p:pic>
        <p:nvPicPr>
          <p:cNvPr id="396" name="Google Shape;39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98095"/>
            <a:ext cx="7467600" cy="427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6"/>
          <p:cNvSpPr txBox="1"/>
          <p:nvPr>
            <p:ph type="title"/>
          </p:nvPr>
        </p:nvSpPr>
        <p:spPr>
          <a:xfrm>
            <a:off x="320250" y="2956238"/>
            <a:ext cx="7467600" cy="1143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Thank you!!!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Key Components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Master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API Server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Scheduler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Control Manager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etcd</a:t>
            </a:r>
            <a:endParaRPr/>
          </a:p>
          <a:p>
            <a:pPr indent="-11430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Worker Node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Kubelet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Kube-Proxy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Container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pic>
        <p:nvPicPr>
          <p:cNvPr id="166" name="Google Shape;16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76400"/>
            <a:ext cx="84582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72" name="Google Shape;172;p19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Master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Responsibilities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Manage entire cluster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Coordinate all activities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■"/>
            </a:pPr>
            <a:r>
              <a:rPr lang="en-US"/>
              <a:t>Communication with worker node</a:t>
            </a:r>
            <a:endParaRPr/>
          </a:p>
          <a:p>
            <a:pPr indent="0" lvl="2" marL="7315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Char char="○"/>
            </a:pPr>
            <a:r>
              <a:rPr lang="en-US"/>
              <a:t>Master Components</a:t>
            </a:r>
            <a:endParaRPr/>
          </a:p>
          <a:p>
            <a:pPr indent="-18288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Font typeface="Noto Sans Symbols"/>
              <a:buChar char="■"/>
            </a:pPr>
            <a:r>
              <a:rPr lang="en-US"/>
              <a:t>API Server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</a:pPr>
            <a:r>
              <a:rPr lang="en-US"/>
              <a:t>Act as a gatekeepe</a:t>
            </a:r>
            <a:r>
              <a:rPr lang="en-US"/>
              <a:t>r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</a:pPr>
            <a:r>
              <a:rPr lang="en-US"/>
              <a:t>Object create, update, display, delete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</a:pPr>
            <a:r>
              <a:rPr lang="en-US"/>
              <a:t>API object validation and configuration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Char char="●"/>
            </a:pPr>
            <a:r>
              <a:rPr lang="en-US"/>
              <a:t>Expose operation API</a:t>
            </a:r>
            <a:endParaRPr/>
          </a:p>
          <a:p>
            <a:pPr indent="-11430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1430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1430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0" lvl="2" marL="7315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14300" lvl="2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16764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Master Components</a:t>
            </a:r>
            <a:endParaRPr/>
          </a:p>
          <a:p>
            <a:pPr indent="-274320" lvl="1" marL="64008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Scheduler</a:t>
            </a:r>
            <a:endParaRPr/>
          </a:p>
          <a:p>
            <a:pPr indent="-182880" lvl="3" marL="11887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Responsible for  physical scheduling of pods across multiple nodes</a:t>
            </a:r>
            <a:endParaRPr/>
          </a:p>
          <a:p>
            <a:pPr indent="-182880" lvl="3" marL="11887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Scheduling of pods by constraints mentioned in the configuration file</a:t>
            </a:r>
            <a:endParaRPr/>
          </a:p>
          <a:p>
            <a:pPr indent="0" lvl="2" marL="7315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274320" lvl="1" marL="64008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Control Manager</a:t>
            </a:r>
            <a:endParaRPr/>
          </a:p>
          <a:p>
            <a:pPr indent="-182880" lvl="3" marL="11887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Node, Replication, Endpoint and Service Account Controller</a:t>
            </a:r>
            <a:endParaRPr/>
          </a:p>
          <a:p>
            <a:pPr indent="-182880" lvl="3" marL="11887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All these controllers are responsible for the overall health of entire cluster</a:t>
            </a:r>
            <a:endParaRPr/>
          </a:p>
          <a:p>
            <a:pPr indent="-182880" lvl="3" marL="11887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They ensure</a:t>
            </a:r>
            <a:endParaRPr/>
          </a:p>
          <a:p>
            <a:pPr indent="-182878" lvl="4" marL="146304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FEC2AC"/>
              </a:buClr>
              <a:buSzPts val="1088"/>
              <a:buChar char="○"/>
            </a:pPr>
            <a:r>
              <a:rPr lang="en-US"/>
              <a:t>Nodes are running and up </a:t>
            </a:r>
            <a:endParaRPr/>
          </a:p>
          <a:p>
            <a:pPr indent="-182878" lvl="4" marL="1463040" rtl="0" algn="l">
              <a:lnSpc>
                <a:spcPct val="90000"/>
              </a:lnSpc>
              <a:spcBef>
                <a:spcPts val="320"/>
              </a:spcBef>
              <a:spcAft>
                <a:spcPts val="0"/>
              </a:spcAft>
              <a:buClr>
                <a:srgbClr val="FEC2AC"/>
              </a:buClr>
              <a:buSzPts val="1088"/>
              <a:buChar char="○"/>
            </a:pPr>
            <a:r>
              <a:rPr lang="en-US"/>
              <a:t>Correct no of pods are running as mentioned in the configuration file</a:t>
            </a:r>
            <a:endParaRPr/>
          </a:p>
          <a:p>
            <a:pPr indent="0" lvl="2" marL="73152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/>
          </a:p>
          <a:p>
            <a:pPr indent="-350520" lvl="0" marL="457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80"/>
              <a:buFont typeface="Century Schoolbook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</a:pPr>
            <a:r>
              <a:rPr lang="en-US"/>
              <a:t>Kubernetes Architecture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80"/>
              <a:buChar char="●"/>
            </a:pPr>
            <a:r>
              <a:rPr lang="en-US"/>
              <a:t>Master Components</a:t>
            </a:r>
            <a:endParaRPr/>
          </a:p>
          <a:p>
            <a:pPr indent="-274320" lvl="1" marL="64008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1680"/>
              <a:buFont typeface="Noto Sans Symbols"/>
              <a:buChar char="○"/>
            </a:pPr>
            <a:r>
              <a:rPr lang="en-US"/>
              <a:t>etcd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Distributed key-value lightweight DB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Central DB to store current cluster state at any point of time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All configuration information about cluster states is stored in the etcd in the form of key/value pairs.</a:t>
            </a:r>
            <a:endParaRPr/>
          </a:p>
          <a:p>
            <a:pPr indent="-182880" lvl="3" marL="118872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EC2AC"/>
              </a:buClr>
              <a:buSzPts val="1080"/>
              <a:buChar char="●"/>
            </a:pPr>
            <a:r>
              <a:rPr lang="en-US"/>
              <a:t>Any component of Kubernetes can query to etcd to understand the state of the cluster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iel">
  <a:themeElements>
    <a:clrScheme name="Oriel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